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handoutMasterIdLst>
    <p:handoutMasterId r:id="rId32"/>
  </p:handoutMasterIdLst>
  <p:sldIdLst>
    <p:sldId id="256" r:id="rId5"/>
    <p:sldId id="2147375589" r:id="rId6"/>
    <p:sldId id="4848" r:id="rId7"/>
    <p:sldId id="2147375597" r:id="rId8"/>
    <p:sldId id="2147375600" r:id="rId9"/>
    <p:sldId id="2147375601" r:id="rId10"/>
    <p:sldId id="2147375615" r:id="rId11"/>
    <p:sldId id="2147375616" r:id="rId12"/>
    <p:sldId id="2147375602" r:id="rId13"/>
    <p:sldId id="2147375603" r:id="rId14"/>
    <p:sldId id="2147375604" r:id="rId15"/>
    <p:sldId id="2147375605" r:id="rId16"/>
    <p:sldId id="2147375617" r:id="rId17"/>
    <p:sldId id="2147375618" r:id="rId18"/>
    <p:sldId id="2147375606" r:id="rId19"/>
    <p:sldId id="2147375607" r:id="rId20"/>
    <p:sldId id="2147375622" r:id="rId21"/>
    <p:sldId id="2147375621" r:id="rId22"/>
    <p:sldId id="2147375620" r:id="rId23"/>
    <p:sldId id="2147375619" r:id="rId24"/>
    <p:sldId id="2147375610" r:id="rId25"/>
    <p:sldId id="2147375611" r:id="rId26"/>
    <p:sldId id="2147375612" r:id="rId27"/>
    <p:sldId id="2147375613" r:id="rId28"/>
    <p:sldId id="2147375614" r:id="rId29"/>
    <p:sldId id="1633" r:id="rId30"/>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E155E8-D84C-463E-A3B7-5CF65E1FB393}" v="224" dt="2024-08-26T15:17:23.4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447" autoAdjust="0"/>
  </p:normalViewPr>
  <p:slideViewPr>
    <p:cSldViewPr snapToGrid="0">
      <p:cViewPr varScale="1">
        <p:scale>
          <a:sx n="59" d="100"/>
          <a:sy n="59" d="100"/>
        </p:scale>
        <p:origin x="964" y="52"/>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9/1/2024</a:t>
            </a:fld>
            <a:endParaRPr lang="en-US" dirty="0"/>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dirty="0"/>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01/09/2024</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dirty="0"/>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dirty="0"/>
              <a:t>Click icon to add media</a:t>
            </a:r>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dirty="0"/>
              <a:t>Click icon to add picture</a:t>
            </a:r>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dirty="0"/>
              <a:t>Click icon to add picture</a:t>
            </a:r>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dirty="0"/>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png"/><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1.emf"/></Relationships>
</file>

<file path=ppt/slides/_rels/slide2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oleObject" Target="../embeddings/oleObject19.bin"/><Relationship Id="rId7"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2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5 Reflections for Week 01</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Sushma Singh</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31-Aug-2024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2000" dirty="0"/>
          </a:p>
          <a:p>
            <a:pPr marL="0" indent="0" algn="just">
              <a:buNone/>
            </a:pPr>
            <a:r>
              <a:rPr lang="en-US" sz="2000" dirty="0"/>
              <a:t>Shell emphasizes a strong ethical culture, evident through their Code of Conduct, which guides employees in maintaining integrity, safety, and environmental responsibility.</a:t>
            </a:r>
          </a:p>
          <a:p>
            <a:pPr marL="0" indent="0" algn="just">
              <a:buNone/>
            </a:pPr>
            <a:endParaRPr lang="en-US" sz="2000" dirty="0"/>
          </a:p>
          <a:p>
            <a:pPr marL="0" indent="0" algn="just">
              <a:buNone/>
            </a:pPr>
            <a:r>
              <a:rPr lang="en-US" sz="2000" dirty="0"/>
              <a:t>By instilling a strong ethical culture, Shell mitigates risks related to legal issues, safety violations, and environmental harm.</a:t>
            </a:r>
          </a:p>
          <a:p>
            <a:pPr marL="0" indent="0" algn="just">
              <a:buNone/>
            </a:pPr>
            <a:endParaRPr lang="en-US" sz="2000" dirty="0"/>
          </a:p>
          <a:p>
            <a:pPr marL="0" indent="0" algn="just">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a:extLst>
              <a:ext uri="{FF2B5EF4-FFF2-40B4-BE49-F238E27FC236}">
                <a16:creationId xmlns:a16="http://schemas.microsoft.com/office/drawing/2014/main" id="{A822EF8C-5820-4A3B-8706-1D798D134903}"/>
              </a:ext>
            </a:extLst>
          </p:cNvPr>
          <p:cNvPicPr>
            <a:picLocks noChangeAspect="1"/>
          </p:cNvPicPr>
          <p:nvPr/>
        </p:nvPicPr>
        <p:blipFill>
          <a:blip r:embed="rId7"/>
          <a:stretch>
            <a:fillRect/>
          </a:stretch>
        </p:blipFill>
        <p:spPr>
          <a:xfrm>
            <a:off x="6837464" y="2379663"/>
            <a:ext cx="4477375" cy="3038899"/>
          </a:xfrm>
          <a:prstGeom prst="rect">
            <a:avLst/>
          </a:prstGeom>
        </p:spPr>
      </p:pic>
    </p:spTree>
    <p:extLst>
      <p:ext uri="{BB962C8B-B14F-4D97-AF65-F5344CB8AC3E}">
        <p14:creationId xmlns:p14="http://schemas.microsoft.com/office/powerpoint/2010/main" val="397151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11</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2000" dirty="0"/>
          </a:p>
          <a:p>
            <a:pPr marL="0" indent="0" algn="just">
              <a:buNone/>
            </a:pPr>
            <a:r>
              <a:rPr lang="en-US" sz="2000" dirty="0"/>
              <a:t>Shell actively manages its relationships with a wide range of stakeholders, from local communities and governments to investors and NGOs.</a:t>
            </a:r>
          </a:p>
          <a:p>
            <a:pPr marL="0" indent="0" algn="just">
              <a:buNone/>
            </a:pPr>
            <a:endParaRPr lang="en-US" sz="2000" dirty="0"/>
          </a:p>
          <a:p>
            <a:pPr marL="0" indent="0" algn="just">
              <a:buNone/>
            </a:pPr>
            <a:r>
              <a:rPr lang="en-US" sz="2000" dirty="0"/>
              <a:t>Effective stakeholder management helps Shell to minimize conflicts, secure licenses to operate, and foster goodwill in the communities where they operate.</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a:extLst>
              <a:ext uri="{FF2B5EF4-FFF2-40B4-BE49-F238E27FC236}">
                <a16:creationId xmlns:a16="http://schemas.microsoft.com/office/drawing/2014/main" id="{7BDCDE6F-3CAF-491A-D27B-2D98046B7C7F}"/>
              </a:ext>
            </a:extLst>
          </p:cNvPr>
          <p:cNvPicPr>
            <a:picLocks noChangeAspect="1"/>
          </p:cNvPicPr>
          <p:nvPr/>
        </p:nvPicPr>
        <p:blipFill rotWithShape="1">
          <a:blip r:embed="rId7"/>
          <a:srcRect l="1223" t="1884" r="1444"/>
          <a:stretch/>
        </p:blipFill>
        <p:spPr>
          <a:xfrm>
            <a:off x="7603556" y="2146334"/>
            <a:ext cx="2945192" cy="3505558"/>
          </a:xfrm>
          <a:prstGeom prst="rect">
            <a:avLst/>
          </a:prstGeom>
        </p:spPr>
      </p:pic>
    </p:spTree>
    <p:extLst>
      <p:ext uri="{BB962C8B-B14F-4D97-AF65-F5344CB8AC3E}">
        <p14:creationId xmlns:p14="http://schemas.microsoft.com/office/powerpoint/2010/main" val="3179805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2000" dirty="0"/>
          </a:p>
          <a:p>
            <a:pPr marL="0" indent="0" algn="just">
              <a:buNone/>
            </a:pPr>
            <a:r>
              <a:rPr lang="en-US" sz="2000" dirty="0"/>
              <a:t>Shell fosters a collaborative culture where teamwork is essential for achieving operational excellence.</a:t>
            </a:r>
          </a:p>
          <a:p>
            <a:pPr marL="0" indent="0" algn="just">
              <a:buNone/>
            </a:pPr>
            <a:endParaRPr lang="en-US" sz="2000" dirty="0"/>
          </a:p>
          <a:p>
            <a:pPr marL="0" indent="0" algn="just">
              <a:buNone/>
            </a:pPr>
            <a:r>
              <a:rPr lang="en-US" sz="2000" dirty="0"/>
              <a:t>By promoting teamwork, Shell ensures that projects are executed safely and efficiently, leveraging the collective expertise of its workforce.</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9" name="Picture 8">
            <a:extLst>
              <a:ext uri="{FF2B5EF4-FFF2-40B4-BE49-F238E27FC236}">
                <a16:creationId xmlns:a16="http://schemas.microsoft.com/office/drawing/2014/main" id="{007DB69D-0A8C-E927-D388-091DF5EEADA0}"/>
              </a:ext>
            </a:extLst>
          </p:cNvPr>
          <p:cNvPicPr>
            <a:picLocks noChangeAspect="1"/>
          </p:cNvPicPr>
          <p:nvPr/>
        </p:nvPicPr>
        <p:blipFill>
          <a:blip r:embed="rId7"/>
          <a:stretch>
            <a:fillRect/>
          </a:stretch>
        </p:blipFill>
        <p:spPr>
          <a:xfrm>
            <a:off x="6483862" y="2405011"/>
            <a:ext cx="5184580" cy="2988203"/>
          </a:xfrm>
          <a:prstGeom prst="rect">
            <a:avLst/>
          </a:prstGeom>
        </p:spPr>
      </p:pic>
    </p:spTree>
    <p:extLst>
      <p:ext uri="{BB962C8B-B14F-4D97-AF65-F5344CB8AC3E}">
        <p14:creationId xmlns:p14="http://schemas.microsoft.com/office/powerpoint/2010/main" val="86366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4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2000" dirty="0"/>
          </a:p>
          <a:p>
            <a:pPr marL="0" indent="0" algn="just">
              <a:buNone/>
            </a:pPr>
            <a:r>
              <a:rPr lang="en-US" sz="2000" dirty="0"/>
              <a:t>At Shell, BAs play a crucial role in identifying business needs, defining project requirements, and ensuring that IT solutions align with organizational goals.</a:t>
            </a:r>
          </a:p>
          <a:p>
            <a:pPr marL="0" indent="0" algn="just">
              <a:buNone/>
            </a:pPr>
            <a:endParaRPr lang="en-US" sz="2000" dirty="0"/>
          </a:p>
          <a:p>
            <a:pPr marL="0" indent="0" algn="just">
              <a:buNone/>
            </a:pPr>
            <a:r>
              <a:rPr lang="en-US" sz="2000" dirty="0"/>
              <a:t>A well-structured SDLC helps Shell ensure that software solutions are robust, secure, and tailored to meet the unique demands of the energy sector.</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a:extLst>
              <a:ext uri="{FF2B5EF4-FFF2-40B4-BE49-F238E27FC236}">
                <a16:creationId xmlns:a16="http://schemas.microsoft.com/office/drawing/2014/main" id="{EF45482E-0134-8653-74F1-E34AB1A42CB0}"/>
              </a:ext>
            </a:extLst>
          </p:cNvPr>
          <p:cNvPicPr>
            <a:picLocks noChangeAspect="1"/>
          </p:cNvPicPr>
          <p:nvPr/>
        </p:nvPicPr>
        <p:blipFill>
          <a:blip r:embed="rId7"/>
          <a:stretch>
            <a:fillRect/>
          </a:stretch>
        </p:blipFill>
        <p:spPr>
          <a:xfrm>
            <a:off x="6470701" y="2370137"/>
            <a:ext cx="5210902" cy="3057952"/>
          </a:xfrm>
          <a:prstGeom prst="rect">
            <a:avLst/>
          </a:prstGeom>
        </p:spPr>
      </p:pic>
    </p:spTree>
    <p:extLst>
      <p:ext uri="{BB962C8B-B14F-4D97-AF65-F5344CB8AC3E}">
        <p14:creationId xmlns:p14="http://schemas.microsoft.com/office/powerpoint/2010/main" val="1363722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5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2000" dirty="0"/>
          </a:p>
          <a:p>
            <a:pPr marL="0" indent="0" algn="just">
              <a:buNone/>
            </a:pPr>
            <a:r>
              <a:rPr lang="en-US" sz="2000" dirty="0"/>
              <a:t>Shell likely implements Agile in most of the projects where quick iterations and regular feedback are crucial.</a:t>
            </a:r>
          </a:p>
          <a:p>
            <a:pPr marL="0" indent="0" algn="just">
              <a:buNone/>
            </a:pPr>
            <a:endParaRPr lang="en-US" sz="2000" dirty="0"/>
          </a:p>
          <a:p>
            <a:pPr marL="0" indent="0" algn="just">
              <a:buNone/>
            </a:pPr>
            <a:r>
              <a:rPr lang="en-US" sz="2000" dirty="0"/>
              <a:t>The Agile model benefits Shell by allowing teams to be more responsive to change, deliver value faster, and continuously improve their work.</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a:extLst>
              <a:ext uri="{FF2B5EF4-FFF2-40B4-BE49-F238E27FC236}">
                <a16:creationId xmlns:a16="http://schemas.microsoft.com/office/drawing/2014/main" id="{6F610D6D-FD0D-217E-3A3E-DA82E8D02079}"/>
              </a:ext>
            </a:extLst>
          </p:cNvPr>
          <p:cNvPicPr>
            <a:picLocks noChangeAspect="1"/>
          </p:cNvPicPr>
          <p:nvPr/>
        </p:nvPicPr>
        <p:blipFill rotWithShape="1">
          <a:blip r:embed="rId7"/>
          <a:srcRect l="1257" t="2267" r="4173" b="2448"/>
          <a:stretch/>
        </p:blipFill>
        <p:spPr>
          <a:xfrm>
            <a:off x="7765512" y="2253596"/>
            <a:ext cx="2621280" cy="3291034"/>
          </a:xfrm>
          <a:prstGeom prst="rect">
            <a:avLst/>
          </a:prstGeom>
        </p:spPr>
      </p:pic>
    </p:spTree>
    <p:extLst>
      <p:ext uri="{BB962C8B-B14F-4D97-AF65-F5344CB8AC3E}">
        <p14:creationId xmlns:p14="http://schemas.microsoft.com/office/powerpoint/2010/main" val="4247618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Challenges: The difference in the rules of etiquette from college and corporate</a:t>
            </a:r>
          </a:p>
          <a:p>
            <a:pPr algn="just"/>
            <a:r>
              <a:rPr lang="en-US" sz="2000" dirty="0"/>
              <a:t>Plan to Overcome: Keep practicing the corporate etiquettes to understand them better and integrate them into my life</a:t>
            </a:r>
          </a:p>
          <a:p>
            <a:pPr marL="0" indent="0" algn="just">
              <a:buNone/>
            </a:pPr>
            <a:endParaRPr lang="en-US" sz="2000" dirty="0"/>
          </a:p>
          <a:p>
            <a:pPr marL="0" indent="0" algn="just">
              <a:buNone/>
            </a:pPr>
            <a:r>
              <a:rPr lang="en-US" sz="2000" dirty="0"/>
              <a:t>GitHub Link:</a:t>
            </a:r>
          </a:p>
          <a:p>
            <a:pPr marL="0" indent="0" algn="just">
              <a:buNone/>
            </a:pPr>
            <a:r>
              <a:rPr lang="en-US" sz="2000" dirty="0"/>
              <a:t>https://github.com/AhinRain/Freshers-Technical-Training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8" name="Picture 7">
            <a:extLst>
              <a:ext uri="{FF2B5EF4-FFF2-40B4-BE49-F238E27FC236}">
                <a16:creationId xmlns:a16="http://schemas.microsoft.com/office/drawing/2014/main" id="{DB19D9FB-5D58-7100-56FD-7D3B76FD3132}"/>
              </a:ext>
            </a:extLst>
          </p:cNvPr>
          <p:cNvPicPr>
            <a:picLocks noChangeAspect="1"/>
          </p:cNvPicPr>
          <p:nvPr/>
        </p:nvPicPr>
        <p:blipFill rotWithShape="1">
          <a:blip r:embed="rId7"/>
          <a:srcRect t="6798" b="24537"/>
          <a:stretch/>
        </p:blipFill>
        <p:spPr>
          <a:xfrm>
            <a:off x="6994850" y="1905855"/>
            <a:ext cx="4162603" cy="3986515"/>
          </a:xfrm>
          <a:prstGeom prst="rect">
            <a:avLst/>
          </a:prstGeom>
        </p:spPr>
      </p:pic>
    </p:spTree>
    <p:extLst>
      <p:ext uri="{BB962C8B-B14F-4D97-AF65-F5344CB8AC3E}">
        <p14:creationId xmlns:p14="http://schemas.microsoft.com/office/powerpoint/2010/main" val="234094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17</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Challenges: The concept and its intricacies</a:t>
            </a:r>
          </a:p>
          <a:p>
            <a:pPr algn="just"/>
            <a:r>
              <a:rPr lang="en-US" sz="2000" dirty="0"/>
              <a:t>Plan to Overcome: Learn about the topic more to understand it better.</a:t>
            </a:r>
          </a:p>
          <a:p>
            <a:pPr marL="0" indent="0" algn="just">
              <a:buNone/>
            </a:pPr>
            <a:endParaRPr lang="en-US" sz="2000" dirty="0"/>
          </a:p>
          <a:p>
            <a:pPr marL="0" indent="0" algn="just">
              <a:buNone/>
            </a:pPr>
            <a:r>
              <a:rPr lang="en-US" sz="2000" dirty="0"/>
              <a:t>GitHub Link:</a:t>
            </a:r>
          </a:p>
          <a:p>
            <a:pPr marL="0" indent="0" algn="just">
              <a:buNone/>
            </a:pPr>
            <a:r>
              <a:rPr lang="en-US" sz="2000" dirty="0"/>
              <a:t>https://github.com/AhinRain/Freshers-Technical-Training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9" name="Picture 8">
            <a:extLst>
              <a:ext uri="{FF2B5EF4-FFF2-40B4-BE49-F238E27FC236}">
                <a16:creationId xmlns:a16="http://schemas.microsoft.com/office/drawing/2014/main" id="{9A31BE37-FB4C-8760-6916-F91231B7728F}"/>
              </a:ext>
            </a:extLst>
          </p:cNvPr>
          <p:cNvPicPr>
            <a:picLocks noChangeAspect="1"/>
          </p:cNvPicPr>
          <p:nvPr/>
        </p:nvPicPr>
        <p:blipFill rotWithShape="1">
          <a:blip r:embed="rId7"/>
          <a:srcRect l="3700" t="3221" r="5291" b="26408"/>
          <a:stretch/>
        </p:blipFill>
        <p:spPr>
          <a:xfrm>
            <a:off x="7201632" y="1958553"/>
            <a:ext cx="3749040" cy="3881120"/>
          </a:xfrm>
          <a:prstGeom prst="rect">
            <a:avLst/>
          </a:prstGeom>
        </p:spPr>
      </p:pic>
    </p:spTree>
    <p:extLst>
      <p:ext uri="{BB962C8B-B14F-4D97-AF65-F5344CB8AC3E}">
        <p14:creationId xmlns:p14="http://schemas.microsoft.com/office/powerpoint/2010/main" val="2233227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Challenges: Team formation and making everyone in the team head</a:t>
            </a:r>
          </a:p>
          <a:p>
            <a:pPr algn="just"/>
            <a:r>
              <a:rPr lang="en-US" sz="2000" dirty="0"/>
              <a:t>Plan to Overcome: Work with various teams and peoples going forward to understand teams and in general, people better</a:t>
            </a:r>
          </a:p>
          <a:p>
            <a:pPr marL="0" indent="0" algn="just">
              <a:buNone/>
            </a:pPr>
            <a:endParaRPr lang="en-US" sz="2000" dirty="0"/>
          </a:p>
          <a:p>
            <a:pPr marL="0" indent="0" algn="just">
              <a:buNone/>
            </a:pPr>
            <a:r>
              <a:rPr lang="en-US" sz="2000" dirty="0"/>
              <a:t>GitHub Link:</a:t>
            </a:r>
          </a:p>
          <a:p>
            <a:pPr marL="0" indent="0" algn="just">
              <a:buNone/>
            </a:pPr>
            <a:r>
              <a:rPr lang="en-US" sz="2000" dirty="0"/>
              <a:t>https://github.com/AhinRain/Freshers-Technical-Training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8" name="Picture 7">
            <a:extLst>
              <a:ext uri="{FF2B5EF4-FFF2-40B4-BE49-F238E27FC236}">
                <a16:creationId xmlns:a16="http://schemas.microsoft.com/office/drawing/2014/main" id="{BA7C6F4E-3A0C-195A-C5BE-A969B714CA89}"/>
              </a:ext>
            </a:extLst>
          </p:cNvPr>
          <p:cNvPicPr>
            <a:picLocks noChangeAspect="1"/>
          </p:cNvPicPr>
          <p:nvPr/>
        </p:nvPicPr>
        <p:blipFill rotWithShape="1">
          <a:blip r:embed="rId7"/>
          <a:srcRect l="2220" t="15829" r="4575" b="16578"/>
          <a:stretch/>
        </p:blipFill>
        <p:spPr>
          <a:xfrm>
            <a:off x="7100032" y="1920095"/>
            <a:ext cx="3952240" cy="3958035"/>
          </a:xfrm>
          <a:prstGeom prst="rect">
            <a:avLst/>
          </a:prstGeom>
        </p:spPr>
      </p:pic>
    </p:spTree>
    <p:extLst>
      <p:ext uri="{BB962C8B-B14F-4D97-AF65-F5344CB8AC3E}">
        <p14:creationId xmlns:p14="http://schemas.microsoft.com/office/powerpoint/2010/main" val="2104485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4</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Challenges: The various documents involved in the SDLC </a:t>
            </a:r>
          </a:p>
          <a:p>
            <a:pPr algn="just"/>
            <a:r>
              <a:rPr lang="en-US" sz="2000" dirty="0"/>
              <a:t>Plan to Overcome: Keep learning about SE and SDLC and practice the various stages to get familiar with them</a:t>
            </a:r>
          </a:p>
          <a:p>
            <a:pPr marL="0" indent="0" algn="just">
              <a:buNone/>
            </a:pPr>
            <a:endParaRPr lang="en-US" sz="2000" dirty="0"/>
          </a:p>
          <a:p>
            <a:pPr marL="0" indent="0" algn="just">
              <a:buNone/>
            </a:pPr>
            <a:r>
              <a:rPr lang="en-US" sz="2000" dirty="0"/>
              <a:t>GitHub Link:</a:t>
            </a:r>
          </a:p>
          <a:p>
            <a:pPr marL="0" indent="0" algn="just">
              <a:buNone/>
            </a:pPr>
            <a:r>
              <a:rPr lang="en-US" sz="2000" dirty="0"/>
              <a:t>https://github.com/AhinRain/Freshers-Technical-Training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43F71796-A72C-16F2-D51E-BF84315246C8}"/>
              </a:ext>
            </a:extLst>
          </p:cNvPr>
          <p:cNvPicPr>
            <a:picLocks noChangeAspect="1"/>
          </p:cNvPicPr>
          <p:nvPr/>
        </p:nvPicPr>
        <p:blipFill rotWithShape="1">
          <a:blip r:embed="rId7"/>
          <a:srcRect t="25763" r="2359" b="10638"/>
          <a:stretch/>
        </p:blipFill>
        <p:spPr>
          <a:xfrm>
            <a:off x="6956468" y="1912182"/>
            <a:ext cx="4239367" cy="3973861"/>
          </a:xfrm>
          <a:prstGeom prst="rect">
            <a:avLst/>
          </a:prstGeom>
        </p:spPr>
      </p:pic>
    </p:spTree>
    <p:extLst>
      <p:ext uri="{BB962C8B-B14F-4D97-AF65-F5344CB8AC3E}">
        <p14:creationId xmlns:p14="http://schemas.microsoft.com/office/powerpoint/2010/main" val="916267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Be a better version of yourself than Yesterday…</a:t>
            </a:r>
          </a:p>
          <a:p>
            <a:pPr marL="0" indent="0" algn="ctr">
              <a:buFont typeface="Arial" panose="020B0604020202020204" pitchFamily="34" charset="0"/>
              <a:buNone/>
            </a:pPr>
            <a:endParaRPr lang="en-US" sz="2000" dirty="0"/>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Please share an image / visual that best represents you</a:t>
            </a:r>
          </a:p>
        </p:txBody>
      </p:sp>
      <p:pic>
        <p:nvPicPr>
          <p:cNvPr id="6" name="Picture 5">
            <a:extLst>
              <a:ext uri="{FF2B5EF4-FFF2-40B4-BE49-F238E27FC236}">
                <a16:creationId xmlns:a16="http://schemas.microsoft.com/office/drawing/2014/main" id="{68056C1D-D71F-A9D3-9EFD-34F65C5E00E0}"/>
              </a:ext>
            </a:extLst>
          </p:cNvPr>
          <p:cNvPicPr>
            <a:picLocks noChangeAspect="1"/>
          </p:cNvPicPr>
          <p:nvPr/>
        </p:nvPicPr>
        <p:blipFill rotWithShape="1">
          <a:blip r:embed="rId5"/>
          <a:srcRect l="16420" r="8266"/>
          <a:stretch/>
        </p:blipFill>
        <p:spPr>
          <a:xfrm>
            <a:off x="6800313" y="2299614"/>
            <a:ext cx="4551680" cy="3140488"/>
          </a:xfrm>
          <a:prstGeom prst="rect">
            <a:avLst/>
          </a:prstGeom>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5</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Challenges: The various connections of the Agile model and Scrum Framework (they are kind of new to me)</a:t>
            </a:r>
          </a:p>
          <a:p>
            <a:pPr algn="just"/>
            <a:r>
              <a:rPr lang="en-US" sz="2000" dirty="0"/>
              <a:t>Plan to Overcome: Keep learning about Agile and Scrum and practice the various concepts to get familiar with them</a:t>
            </a:r>
          </a:p>
          <a:p>
            <a:pPr marL="0" indent="0" algn="just">
              <a:buNone/>
            </a:pPr>
            <a:endParaRPr lang="en-US" sz="2000" dirty="0"/>
          </a:p>
          <a:p>
            <a:pPr marL="0" indent="0" algn="just">
              <a:buNone/>
            </a:pPr>
            <a:r>
              <a:rPr lang="en-US" sz="2000" dirty="0"/>
              <a:t>GitHub Link:</a:t>
            </a:r>
          </a:p>
          <a:p>
            <a:pPr marL="0" indent="0" algn="just">
              <a:buNone/>
            </a:pPr>
            <a:r>
              <a:rPr lang="en-US" sz="2000" dirty="0"/>
              <a:t>https://github.com/AhinRain/Freshers-Technical-Training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8" name="Picture 7">
            <a:extLst>
              <a:ext uri="{FF2B5EF4-FFF2-40B4-BE49-F238E27FC236}">
                <a16:creationId xmlns:a16="http://schemas.microsoft.com/office/drawing/2014/main" id="{666DEF03-8D85-0FF1-8693-95F3087198BC}"/>
              </a:ext>
            </a:extLst>
          </p:cNvPr>
          <p:cNvPicPr>
            <a:picLocks noChangeAspect="1"/>
          </p:cNvPicPr>
          <p:nvPr/>
        </p:nvPicPr>
        <p:blipFill rotWithShape="1">
          <a:blip r:embed="rId7"/>
          <a:srcRect t="10844" r="3105" b="23081"/>
          <a:stretch/>
        </p:blipFill>
        <p:spPr>
          <a:xfrm>
            <a:off x="7106610" y="2016623"/>
            <a:ext cx="3939083" cy="3764980"/>
          </a:xfrm>
          <a:prstGeom prst="rect">
            <a:avLst/>
          </a:prstGeom>
        </p:spPr>
      </p:pic>
    </p:spTree>
    <p:extLst>
      <p:ext uri="{BB962C8B-B14F-4D97-AF65-F5344CB8AC3E}">
        <p14:creationId xmlns:p14="http://schemas.microsoft.com/office/powerpoint/2010/main" val="4081536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22</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effectLst>
                  <a:outerShdw blurRad="38100" dist="38100" dir="2700000" algn="tl">
                    <a:srgbClr val="000000">
                      <a:alpha val="43137"/>
                    </a:srgbClr>
                  </a:outerShdw>
                </a:effectLst>
              </a:rPr>
              <a:t>Try to make notes during the sessions to refer to them afterwards</a:t>
            </a:r>
          </a:p>
          <a:p>
            <a:pPr algn="ctr"/>
            <a:r>
              <a:rPr lang="en-US" sz="2000" dirty="0">
                <a:effectLst>
                  <a:outerShdw blurRad="38100" dist="38100" dir="2700000" algn="tl">
                    <a:srgbClr val="000000">
                      <a:alpha val="43137"/>
                    </a:srgbClr>
                  </a:outerShdw>
                </a:effectLst>
              </a:rPr>
              <a:t>Practice and learn the various concepts on my own as well</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effectLst>
                  <a:outerShdw blurRad="38100" dist="38100" dir="2700000" algn="tl">
                    <a:srgbClr val="000000">
                      <a:alpha val="43137"/>
                    </a:srgbClr>
                  </a:outerShdw>
                </a:effectLst>
              </a:rPr>
              <a:t>The planned timeline to implement first action is till the training ends</a:t>
            </a:r>
          </a:p>
          <a:p>
            <a:pPr algn="ctr"/>
            <a:r>
              <a:rPr lang="en-US" sz="2000" dirty="0">
                <a:effectLst>
                  <a:outerShdw blurRad="38100" dist="38100" dir="2700000" algn="tl">
                    <a:srgbClr val="000000">
                      <a:alpha val="43137"/>
                    </a:srgbClr>
                  </a:outerShdw>
                </a:effectLst>
              </a:rPr>
              <a:t>As for the learning, it will continue even after the training</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effectLst>
                  <a:outerShdw blurRad="38100" dist="38100" dir="2700000" algn="tl">
                    <a:srgbClr val="000000">
                      <a:alpha val="43137"/>
                    </a:srgbClr>
                  </a:outerShdw>
                </a:effectLst>
              </a:rPr>
              <a:t>Made notes for all the sessions conducted</a:t>
            </a:r>
          </a:p>
          <a:p>
            <a:pPr algn="ctr"/>
            <a:r>
              <a:rPr lang="en-US" sz="2000" dirty="0">
                <a:effectLst>
                  <a:outerShdw blurRad="38100" dist="38100" dir="2700000" algn="tl">
                    <a:srgbClr val="000000">
                      <a:alpha val="43137"/>
                    </a:srgbClr>
                  </a:outerShdw>
                </a:effectLst>
              </a:rPr>
              <a:t>Learnt about the various concepts after the sessions</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24</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sz="2000" dirty="0"/>
              <a:t>Group Activity: Presentation (BRD and SRS)</a:t>
            </a:r>
          </a:p>
          <a:p>
            <a:pPr algn="just"/>
            <a:r>
              <a:rPr lang="en-US" sz="2000" dirty="0"/>
              <a:t>Funny incident: People sharing about their teams in the past based on the CART classification</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a:extLst>
              <a:ext uri="{FF2B5EF4-FFF2-40B4-BE49-F238E27FC236}">
                <a16:creationId xmlns:a16="http://schemas.microsoft.com/office/drawing/2014/main" id="{C3228A5A-EB97-3A12-0419-2D66393637DA}"/>
              </a:ext>
            </a:extLst>
          </p:cNvPr>
          <p:cNvPicPr>
            <a:picLocks noChangeAspect="1"/>
          </p:cNvPicPr>
          <p:nvPr/>
        </p:nvPicPr>
        <p:blipFill>
          <a:blip r:embed="rId7"/>
          <a:stretch>
            <a:fillRect/>
          </a:stretch>
        </p:blipFill>
        <p:spPr>
          <a:xfrm>
            <a:off x="6789504" y="2278198"/>
            <a:ext cx="2788752" cy="3321713"/>
          </a:xfrm>
          <a:prstGeom prst="rect">
            <a:avLst/>
          </a:prstGeom>
        </p:spPr>
      </p:pic>
      <p:pic>
        <p:nvPicPr>
          <p:cNvPr id="9" name="Picture 8">
            <a:extLst>
              <a:ext uri="{FF2B5EF4-FFF2-40B4-BE49-F238E27FC236}">
                <a16:creationId xmlns:a16="http://schemas.microsoft.com/office/drawing/2014/main" id="{E9CA755A-860F-BD61-52C6-D603644E4109}"/>
              </a:ext>
            </a:extLst>
          </p:cNvPr>
          <p:cNvPicPr>
            <a:picLocks noChangeAspect="1"/>
          </p:cNvPicPr>
          <p:nvPr/>
        </p:nvPicPr>
        <p:blipFill rotWithShape="1">
          <a:blip r:embed="rId8"/>
          <a:srcRect l="2249" t="18595" r="4704" b="19373"/>
          <a:stretch/>
        </p:blipFill>
        <p:spPr>
          <a:xfrm rot="5400000">
            <a:off x="9011920" y="3222775"/>
            <a:ext cx="3342640" cy="1432560"/>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25</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2000" dirty="0"/>
              <a:t>The sessions were fun and included a lot of concepts. The first 3-days included Soft skills where we got to learn about Professional Behavior, Email Etiquettes, Active Listening, Business Etiquettes, Teamwork, Stakeholders, etc. As for the Technical sessions, we got to learn about BA, SDLC, SDLC Models, Agile Model, Scrum Framework, etc. </a:t>
            </a:r>
          </a:p>
          <a:p>
            <a:pPr algn="just">
              <a:lnSpc>
                <a:spcPct val="100000"/>
              </a:lnSpc>
            </a:pPr>
            <a:endParaRPr lang="en-US" sz="2000" dirty="0"/>
          </a:p>
          <a:p>
            <a:pPr algn="just">
              <a:lnSpc>
                <a:spcPct val="100000"/>
              </a:lnSpc>
            </a:pPr>
            <a:r>
              <a:rPr lang="en-US" sz="2000" dirty="0"/>
              <a:t>The topics for the upcoming week will include the technical concepts required for us as software engineers and will have a lot of importance in our career.</a:t>
            </a:r>
          </a:p>
          <a:p>
            <a:pPr algn="just">
              <a:lnSpc>
                <a:spcPct val="100000"/>
              </a:lnSpc>
            </a:pPr>
            <a:endParaRPr lang="en-US" sz="2000" dirty="0"/>
          </a:p>
          <a:p>
            <a:pPr algn="just">
              <a:lnSpc>
                <a:spcPct val="100000"/>
              </a:lnSpc>
            </a:pPr>
            <a:r>
              <a:rPr lang="en-US" sz="2000" dirty="0"/>
              <a:t>The current week build a foundational base for the upcoming weeks topics.</a:t>
            </a:r>
          </a:p>
          <a:p>
            <a:pPr marL="457200" indent="-457200" algn="just">
              <a:lnSpc>
                <a:spcPct val="100000"/>
              </a:lnSpc>
            </a:pPr>
            <a:endParaRPr lang="en-US" sz="1800" dirty="0"/>
          </a:p>
        </p:txBody>
      </p:sp>
    </p:spTree>
    <p:extLst>
      <p:ext uri="{BB962C8B-B14F-4D97-AF65-F5344CB8AC3E}">
        <p14:creationId xmlns:p14="http://schemas.microsoft.com/office/powerpoint/2010/main" val="3865850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US" sz="2000" dirty="0"/>
          </a:p>
          <a:p>
            <a:pPr marL="0" indent="0" algn="just">
              <a:buFont typeface="Arial" panose="020B0604020202020204" pitchFamily="34" charset="0"/>
              <a:buNone/>
            </a:pPr>
            <a:endParaRPr lang="en-US" sz="2000" dirty="0"/>
          </a:p>
          <a:p>
            <a:pPr algn="just"/>
            <a:r>
              <a:rPr lang="en-US" sz="2000" dirty="0"/>
              <a:t>Key learning: Professional Behavior</a:t>
            </a:r>
          </a:p>
          <a:p>
            <a:pPr algn="just"/>
            <a:r>
              <a:rPr lang="en-US" sz="2000" dirty="0"/>
              <a:t>Key takeaway: Self-Grooming Techniques, Attributes of a Professional</a:t>
            </a:r>
          </a:p>
          <a:p>
            <a:pPr algn="just"/>
            <a:r>
              <a:rPr lang="en-US" sz="2000" dirty="0"/>
              <a:t>In the energy sector, professional ethics are crucial for safety standards and compliance.</a:t>
            </a:r>
          </a:p>
          <a:p>
            <a:pPr marL="0" indent="0" algn="just">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a:extLst>
              <a:ext uri="{FF2B5EF4-FFF2-40B4-BE49-F238E27FC236}">
                <a16:creationId xmlns:a16="http://schemas.microsoft.com/office/drawing/2014/main" id="{20D9575B-76A1-C1F8-F81A-0512E49178CF}"/>
              </a:ext>
            </a:extLst>
          </p:cNvPr>
          <p:cNvPicPr>
            <a:picLocks noChangeAspect="1"/>
          </p:cNvPicPr>
          <p:nvPr/>
        </p:nvPicPr>
        <p:blipFill>
          <a:blip r:embed="rId7"/>
          <a:stretch>
            <a:fillRect/>
          </a:stretch>
        </p:blipFill>
        <p:spPr>
          <a:xfrm>
            <a:off x="7163060" y="1941742"/>
            <a:ext cx="3826184" cy="3906373"/>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000" dirty="0"/>
          </a:p>
          <a:p>
            <a:pPr algn="just"/>
            <a:r>
              <a:rPr lang="en-US" sz="2000" dirty="0"/>
              <a:t>Key learning: Stakeholders</a:t>
            </a:r>
          </a:p>
          <a:p>
            <a:pPr algn="just"/>
            <a:r>
              <a:rPr lang="en-US" sz="2000" dirty="0"/>
              <a:t>Key takeaway: Stakeholder management and engagement</a:t>
            </a:r>
          </a:p>
          <a:p>
            <a:pPr algn="just"/>
            <a:r>
              <a:rPr lang="en-US" sz="2000" dirty="0"/>
              <a:t>In the energy sector, managing stakeholders is crucial because of the diverse groups involved, including governments, regulatory bodies, communities, investors, and environmental organizations.</a:t>
            </a:r>
          </a:p>
          <a:p>
            <a:pPr marL="0" indent="0" algn="just">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a:extLst>
              <a:ext uri="{FF2B5EF4-FFF2-40B4-BE49-F238E27FC236}">
                <a16:creationId xmlns:a16="http://schemas.microsoft.com/office/drawing/2014/main" id="{A58A0755-1AC8-A1A8-0B82-07C78BA4D086}"/>
              </a:ext>
            </a:extLst>
          </p:cNvPr>
          <p:cNvPicPr>
            <a:picLocks noChangeAspect="1"/>
          </p:cNvPicPr>
          <p:nvPr/>
        </p:nvPicPr>
        <p:blipFill>
          <a:blip r:embed="rId7"/>
          <a:stretch>
            <a:fillRect/>
          </a:stretch>
        </p:blipFill>
        <p:spPr>
          <a:xfrm>
            <a:off x="7073039" y="1911982"/>
            <a:ext cx="4006226" cy="3974261"/>
          </a:xfrm>
          <a:prstGeom prst="rect">
            <a:avLst/>
          </a:prstGeom>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000" dirty="0"/>
          </a:p>
          <a:p>
            <a:pPr algn="just"/>
            <a:endParaRPr lang="en-US" sz="2000" dirty="0"/>
          </a:p>
          <a:p>
            <a:pPr algn="just"/>
            <a:r>
              <a:rPr lang="en-US" sz="2000" dirty="0"/>
              <a:t>Key learning: Teamwork</a:t>
            </a:r>
          </a:p>
          <a:p>
            <a:pPr algn="just"/>
            <a:r>
              <a:rPr lang="en-US" sz="2000" dirty="0"/>
              <a:t>Key takeaway: Team Development</a:t>
            </a:r>
          </a:p>
          <a:p>
            <a:pPr algn="just"/>
            <a:r>
              <a:rPr lang="en-US" sz="2000" dirty="0"/>
              <a:t>Team skills support us in complex project executions, leadership and mentoring, and building trust and communications, etc.</a:t>
            </a:r>
          </a:p>
          <a:p>
            <a:pPr marL="0" indent="0" algn="just">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a:extLst>
              <a:ext uri="{FF2B5EF4-FFF2-40B4-BE49-F238E27FC236}">
                <a16:creationId xmlns:a16="http://schemas.microsoft.com/office/drawing/2014/main" id="{81397485-120D-1BD6-1204-D976F0ABA213}"/>
              </a:ext>
            </a:extLst>
          </p:cNvPr>
          <p:cNvPicPr>
            <a:picLocks noChangeAspect="1"/>
          </p:cNvPicPr>
          <p:nvPr/>
        </p:nvPicPr>
        <p:blipFill rotWithShape="1">
          <a:blip r:embed="rId7"/>
          <a:srcRect b="32407"/>
          <a:stretch/>
        </p:blipFill>
        <p:spPr>
          <a:xfrm>
            <a:off x="7000826" y="1860992"/>
            <a:ext cx="4375803" cy="4076241"/>
          </a:xfrm>
          <a:prstGeom prst="rect">
            <a:avLst/>
          </a:prstGeom>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4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7</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2000" dirty="0"/>
          </a:p>
          <a:p>
            <a:pPr marL="0" indent="0" algn="just">
              <a:buNone/>
            </a:pPr>
            <a:endParaRPr lang="en-US" sz="2000" dirty="0"/>
          </a:p>
          <a:p>
            <a:pPr algn="just"/>
            <a:r>
              <a:rPr lang="en-US" sz="2000" dirty="0"/>
              <a:t>Key learning: Business Analyst, Software Development Life Cycle (SDLC)</a:t>
            </a:r>
          </a:p>
          <a:p>
            <a:pPr algn="just"/>
            <a:r>
              <a:rPr lang="en-US" sz="2000" dirty="0"/>
              <a:t>Key takeaway: Software Life Cycle</a:t>
            </a:r>
          </a:p>
          <a:p>
            <a:pPr algn="just"/>
            <a:r>
              <a:rPr lang="en-US" sz="2000" dirty="0"/>
              <a:t>Utilizing an SDLC in the energy sector ensures that software solution are developed methodically, minimizing risks and ensuring that systems are reliable and scalable.</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a:extLst>
              <a:ext uri="{FF2B5EF4-FFF2-40B4-BE49-F238E27FC236}">
                <a16:creationId xmlns:a16="http://schemas.microsoft.com/office/drawing/2014/main" id="{82388C98-C93E-9768-FACE-45C47E5AD830}"/>
              </a:ext>
            </a:extLst>
          </p:cNvPr>
          <p:cNvPicPr>
            <a:picLocks noChangeAspect="1"/>
          </p:cNvPicPr>
          <p:nvPr/>
        </p:nvPicPr>
        <p:blipFill>
          <a:blip r:embed="rId7"/>
          <a:stretch>
            <a:fillRect/>
          </a:stretch>
        </p:blipFill>
        <p:spPr>
          <a:xfrm>
            <a:off x="7137668" y="1916066"/>
            <a:ext cx="3876968" cy="3966093"/>
          </a:xfrm>
          <a:prstGeom prst="rect">
            <a:avLst/>
          </a:prstGeom>
        </p:spPr>
      </p:pic>
    </p:spTree>
    <p:extLst>
      <p:ext uri="{BB962C8B-B14F-4D97-AF65-F5344CB8AC3E}">
        <p14:creationId xmlns:p14="http://schemas.microsoft.com/office/powerpoint/2010/main" val="2738538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5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endParaRPr lang="en-US" sz="2000" dirty="0"/>
          </a:p>
          <a:p>
            <a:r>
              <a:rPr lang="en-US" sz="2000" dirty="0"/>
              <a:t>Key learning: Various SDLC Models</a:t>
            </a:r>
          </a:p>
          <a:p>
            <a:r>
              <a:rPr lang="en-US" sz="2000" dirty="0"/>
              <a:t>Key takeaway: Agile Model</a:t>
            </a:r>
          </a:p>
          <a:p>
            <a:r>
              <a:rPr lang="en-US" sz="2000" dirty="0"/>
              <a:t>Adopting Agile in the energy sector benefits professionals by fostering a culture of continuous improvement and flexibility.</a:t>
            </a:r>
          </a:p>
          <a:p>
            <a:pPr marL="0" indent="0">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a:extLst>
              <a:ext uri="{FF2B5EF4-FFF2-40B4-BE49-F238E27FC236}">
                <a16:creationId xmlns:a16="http://schemas.microsoft.com/office/drawing/2014/main" id="{AD0CC7B2-E27B-D8BE-0ED1-854328633C52}"/>
              </a:ext>
            </a:extLst>
          </p:cNvPr>
          <p:cNvPicPr>
            <a:picLocks noChangeAspect="1"/>
          </p:cNvPicPr>
          <p:nvPr/>
        </p:nvPicPr>
        <p:blipFill rotWithShape="1">
          <a:blip r:embed="rId7"/>
          <a:srcRect t="38292" r="3689" b="-349"/>
          <a:stretch/>
        </p:blipFill>
        <p:spPr>
          <a:xfrm>
            <a:off x="6935227" y="2043342"/>
            <a:ext cx="4301734" cy="3707218"/>
          </a:xfrm>
          <a:prstGeom prst="rect">
            <a:avLst/>
          </a:prstGeom>
        </p:spPr>
      </p:pic>
    </p:spTree>
    <p:extLst>
      <p:ext uri="{BB962C8B-B14F-4D97-AF65-F5344CB8AC3E}">
        <p14:creationId xmlns:p14="http://schemas.microsoft.com/office/powerpoint/2010/main" val="1746166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3.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0cb1e24-a0e2-4a4c-9340-733297c9cd7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emplate/>
  <TotalTime>19818</TotalTime>
  <Words>991</Words>
  <Application>Microsoft Office PowerPoint</Application>
  <PresentationFormat>Widescreen</PresentationFormat>
  <Paragraphs>134</Paragraphs>
  <Slides>26</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0" baseType="lpstr">
      <vt:lpstr>Arial</vt:lpstr>
      <vt:lpstr>Calibri</vt:lpstr>
      <vt:lpstr>Office Theme</vt:lpstr>
      <vt:lpstr>think-cell Slide</vt:lpstr>
      <vt:lpstr>PowerPoint Presentation</vt:lpstr>
      <vt:lpstr>About Me</vt:lpstr>
      <vt:lpstr>PowerPoint Presentation</vt:lpstr>
      <vt:lpstr>Learning 1 | My takeaways</vt:lpstr>
      <vt:lpstr>Learning 2 | My takeaways</vt:lpstr>
      <vt:lpstr>Learning 3 | My takeaways</vt:lpstr>
      <vt:lpstr>Learning 4 | My takeaways</vt:lpstr>
      <vt:lpstr>Learning 5 | My takeaways</vt:lpstr>
      <vt:lpstr>PowerPoint Presentation</vt:lpstr>
      <vt:lpstr>Learning 1 | Relevance for Shell</vt:lpstr>
      <vt:lpstr>Learning 2 | Relevance for Shell</vt:lpstr>
      <vt:lpstr>Learning 3 | Relevance for Shell</vt:lpstr>
      <vt:lpstr>Learning 4 | Relevance for Shell</vt:lpstr>
      <vt:lpstr>Learning 5 | Relevance for Shell</vt:lpstr>
      <vt:lpstr>PowerPoint Presentation</vt:lpstr>
      <vt:lpstr>Challenge faced while implementing Learning 1</vt:lpstr>
      <vt:lpstr>Challenge faced while implementing Learning 2</vt:lpstr>
      <vt:lpstr>Challenge faced while implementing Learning 3</vt:lpstr>
      <vt:lpstr>Challenge faced while implementing Learning 4</vt:lpstr>
      <vt:lpstr>Challenge faced while implementing Learning 5</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Singh, Sushma SBOBNG-PTIY/BFG</cp:lastModifiedBy>
  <cp:revision>533</cp:revision>
  <dcterms:created xsi:type="dcterms:W3CDTF">2022-01-18T12:35:56Z</dcterms:created>
  <dcterms:modified xsi:type="dcterms:W3CDTF">2024-09-01T17:36:34Z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